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72" r:id="rId4"/>
    <p:sldId id="275" r:id="rId5"/>
    <p:sldId id="276" r:id="rId6"/>
    <p:sldId id="277" r:id="rId7"/>
    <p:sldId id="278" r:id="rId8"/>
    <p:sldId id="280" r:id="rId9"/>
    <p:sldId id="279" r:id="rId10"/>
    <p:sldId id="271" r:id="rId11"/>
    <p:sldId id="273" r:id="rId12"/>
    <p:sldId id="269" r:id="rId13"/>
    <p:sldId id="270" r:id="rId14"/>
    <p:sldId id="267" r:id="rId15"/>
    <p:sldId id="268" r:id="rId16"/>
    <p:sldId id="265" r:id="rId17"/>
    <p:sldId id="266" r:id="rId18"/>
    <p:sldId id="257" r:id="rId19"/>
    <p:sldId id="258" r:id="rId20"/>
    <p:sldId id="259" r:id="rId21"/>
    <p:sldId id="260" r:id="rId22"/>
    <p:sldId id="263" r:id="rId23"/>
    <p:sldId id="264" r:id="rId24"/>
    <p:sldId id="261" r:id="rId25"/>
    <p:sldId id="262" r:id="rId26"/>
    <p:sldId id="282" r:id="rId27"/>
    <p:sldId id="283" r:id="rId28"/>
    <p:sldId id="284" r:id="rId29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outlineViewPr>
    <p:cViewPr>
      <p:scale>
        <a:sx n="33" d="100"/>
        <a:sy n="33" d="100"/>
      </p:scale>
      <p:origin x="0" y="-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28CA833-A497-4FA0-BD6A-E85D6988843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CBDCA7F-2515-4EAE-B10B-06AF573B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C1D0CF-5790-4135-83B5-5750F58DC04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A479D6A-918E-45BA-9997-511F145C2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79D6A-918E-45BA-9997-511F145C27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 HERMANN" panose="02000000000000000000" pitchFamily="2" charset="0"/>
              </a:rPr>
              <a:t>Cooking Terms</a:t>
            </a:r>
            <a:endParaRPr lang="en-US" dirty="0">
              <a:latin typeface="AR HERMAN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Fry- to cook in a hot fat</a:t>
            </a:r>
            <a:r>
              <a:rPr lang="en-US" sz="32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b="1" dirty="0" err="1" smtClean="0">
                <a:latin typeface="AR JULIAN" panose="02000000000000000000" pitchFamily="2" charset="0"/>
              </a:rPr>
              <a:t>Equipment:Pan</a:t>
            </a:r>
            <a:r>
              <a:rPr lang="en-US" sz="3200" b="1" dirty="0" smtClean="0">
                <a:latin typeface="AR JULIAN" panose="02000000000000000000" pitchFamily="2" charset="0"/>
              </a:rPr>
              <a:t>, fat(butter, oil, shortening)</a:t>
            </a:r>
            <a:endParaRPr lang="en-US" sz="3200" b="1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9562" y="2428367"/>
            <a:ext cx="3505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chop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1" y="2048934"/>
            <a:ext cx="4995334" cy="36491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Chop- cut food into small irregular pieces</a:t>
            </a:r>
            <a:r>
              <a:rPr lang="en-US" sz="32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dirty="0">
                <a:latin typeface="AR JULIAN" panose="02000000000000000000" pitchFamily="2" charset="0"/>
              </a:rPr>
              <a:t>Equipment: Knife, cutting board</a:t>
            </a:r>
          </a:p>
          <a:p>
            <a:endParaRPr lang="en-US" sz="3200" b="1" dirty="0">
              <a:latin typeface="AR JULI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1769" y="3222686"/>
            <a:ext cx="414215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Blend, mix, combine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Blend, Mix, Combine- </a:t>
            </a:r>
            <a:r>
              <a:rPr lang="en-US" sz="3600" dirty="0">
                <a:latin typeface="AR JULIAN" panose="02000000000000000000" pitchFamily="2" charset="0"/>
              </a:rPr>
              <a:t>use a spoon to stir two or </a:t>
            </a:r>
            <a:r>
              <a:rPr lang="en-US" sz="3600" dirty="0" smtClean="0">
                <a:latin typeface="AR JULIAN" panose="02000000000000000000" pitchFamily="2" charset="0"/>
              </a:rPr>
              <a:t>more ingredients </a:t>
            </a:r>
            <a:r>
              <a:rPr lang="en-US" sz="3600" dirty="0">
                <a:latin typeface="AR JULIAN" panose="02000000000000000000" pitchFamily="2" charset="0"/>
              </a:rPr>
              <a:t>together thoroughly</a:t>
            </a:r>
            <a:r>
              <a:rPr lang="en-US" sz="36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whisk, wooden spoon, bowl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7719" y="3229044"/>
            <a:ext cx="307427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cut-in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Cut-in- </a:t>
            </a:r>
            <a:r>
              <a:rPr lang="en-US" sz="3200" dirty="0">
                <a:latin typeface="AR JULIAN" panose="02000000000000000000" pitchFamily="2" charset="0"/>
              </a:rPr>
              <a:t>use a pastry blender and a cutting motion </a:t>
            </a:r>
            <a:r>
              <a:rPr lang="en-US" sz="3200" dirty="0" smtClean="0">
                <a:latin typeface="AR JULIAN" panose="02000000000000000000" pitchFamily="2" charset="0"/>
              </a:rPr>
              <a:t>to mix </a:t>
            </a:r>
            <a:r>
              <a:rPr lang="en-US" sz="3200" dirty="0">
                <a:latin typeface="AR JULIAN" panose="02000000000000000000" pitchFamily="2" charset="0"/>
              </a:rPr>
              <a:t>a solid fat with dry ingredients</a:t>
            </a:r>
            <a:r>
              <a:rPr lang="en-US" sz="32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dirty="0" smtClean="0">
                <a:latin typeface="AR JULIAN" panose="02000000000000000000" pitchFamily="2" charset="0"/>
              </a:rPr>
              <a:t>Equipment: pastry blender or two knives</a:t>
            </a:r>
            <a:endParaRPr lang="en-US" sz="3200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5694" y="3229043"/>
            <a:ext cx="2951502" cy="26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scramble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Scramble- </a:t>
            </a:r>
            <a:r>
              <a:rPr lang="en-US" sz="3600" dirty="0">
                <a:latin typeface="AR JULIAN" panose="02000000000000000000" pitchFamily="2" charset="0"/>
              </a:rPr>
              <a:t>to stir or mix foods gently while cooking, </a:t>
            </a:r>
            <a:r>
              <a:rPr lang="en-US" sz="3600" dirty="0" smtClean="0">
                <a:latin typeface="AR JULIAN" panose="02000000000000000000" pitchFamily="2" charset="0"/>
              </a:rPr>
              <a:t>as in </a:t>
            </a:r>
            <a:r>
              <a:rPr lang="en-US" sz="3600" dirty="0">
                <a:latin typeface="AR JULIAN" panose="02000000000000000000" pitchFamily="2" charset="0"/>
              </a:rPr>
              <a:t>eggs</a:t>
            </a:r>
            <a:r>
              <a:rPr lang="en-US" sz="36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Pan, spatula, wooden spoon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169" y="3216330"/>
            <a:ext cx="34871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941" y="1893589"/>
            <a:ext cx="4995334" cy="364913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Stir- </a:t>
            </a:r>
            <a:r>
              <a:rPr lang="en-US" sz="3600" dirty="0">
                <a:latin typeface="AR JULIAN" panose="02000000000000000000" pitchFamily="2" charset="0"/>
              </a:rPr>
              <a:t>use a spoon to make circular or figure </a:t>
            </a:r>
            <a:r>
              <a:rPr lang="en-US" sz="3600" dirty="0" smtClean="0">
                <a:latin typeface="AR JULIAN" panose="02000000000000000000" pitchFamily="2" charset="0"/>
              </a:rPr>
              <a:t>eight motions.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spoon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8893" y="3235399"/>
            <a:ext cx="3426309" cy="20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Roll- </a:t>
            </a:r>
            <a:r>
              <a:rPr lang="en-US" sz="3600" dirty="0">
                <a:latin typeface="AR JULIAN" panose="02000000000000000000" pitchFamily="2" charset="0"/>
              </a:rPr>
              <a:t>flattening a food usually a dough or pastry with </a:t>
            </a:r>
            <a:r>
              <a:rPr lang="en-US" sz="3600" dirty="0" smtClean="0">
                <a:latin typeface="AR JULIAN" panose="02000000000000000000" pitchFamily="2" charset="0"/>
              </a:rPr>
              <a:t>a rolling </a:t>
            </a:r>
            <a:r>
              <a:rPr lang="en-US" sz="3600" dirty="0">
                <a:latin typeface="AR JULIAN" panose="02000000000000000000" pitchFamily="2" charset="0"/>
              </a:rPr>
              <a:t>pin</a:t>
            </a:r>
            <a:r>
              <a:rPr lang="en-US" sz="36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Rolling pin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044" y="3209975"/>
            <a:ext cx="384201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3202" y="2065867"/>
            <a:ext cx="4995334" cy="36491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Level-off- </a:t>
            </a:r>
            <a:r>
              <a:rPr lang="en-US" sz="3200" dirty="0">
                <a:latin typeface="AR JULIAN" panose="02000000000000000000" pitchFamily="2" charset="0"/>
              </a:rPr>
              <a:t>to remove excess of a dry ingredient from a </a:t>
            </a:r>
            <a:r>
              <a:rPr lang="en-US" sz="3200" dirty="0" smtClean="0">
                <a:latin typeface="AR JULIAN" panose="02000000000000000000" pitchFamily="2" charset="0"/>
              </a:rPr>
              <a:t>dry measuring </a:t>
            </a:r>
            <a:r>
              <a:rPr lang="en-US" sz="3200" dirty="0">
                <a:latin typeface="AR JULIAN" panose="02000000000000000000" pitchFamily="2" charset="0"/>
              </a:rPr>
              <a:t>cup or measuring spoons</a:t>
            </a:r>
            <a:r>
              <a:rPr lang="en-US" sz="32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dirty="0" smtClean="0">
                <a:latin typeface="AR JULIAN" panose="02000000000000000000" pitchFamily="2" charset="0"/>
              </a:rPr>
              <a:t>Measuring cup, </a:t>
            </a:r>
            <a:r>
              <a:rPr lang="en-US" sz="3200" dirty="0" err="1" smtClean="0">
                <a:latin typeface="AR JULIAN" panose="02000000000000000000" pitchFamily="2" charset="0"/>
              </a:rPr>
              <a:t>knive</a:t>
            </a:r>
            <a:endParaRPr lang="en-US" sz="3200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6869" y="3171836"/>
            <a:ext cx="299923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6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Grate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 JULIAN" panose="02000000000000000000" pitchFamily="2" charset="0"/>
              </a:rPr>
              <a:t>Rub good over a grate to get find particles, as in grating cheese. </a:t>
            </a:r>
            <a:endParaRPr lang="en-US" sz="3600" dirty="0" smtClean="0">
              <a:latin typeface="AR JULIAN" panose="02000000000000000000" pitchFamily="2" charset="0"/>
            </a:endParaRP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Grater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2294" y="2679700"/>
            <a:ext cx="4051506" cy="32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1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</a:t>
            </a:r>
            <a:r>
              <a:rPr lang="en-US" b="1" dirty="0" smtClean="0"/>
              <a:t>Brush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latin typeface="AR JULIAN" panose="02000000000000000000" pitchFamily="2" charset="0"/>
              </a:rPr>
              <a:t>to spread a liquid coating on a food using </a:t>
            </a:r>
            <a:r>
              <a:rPr lang="en-US" sz="2800" dirty="0" smtClean="0">
                <a:latin typeface="AR JULIAN" panose="02000000000000000000" pitchFamily="2" charset="0"/>
              </a:rPr>
              <a:t>a pastry </a:t>
            </a:r>
            <a:r>
              <a:rPr lang="en-US" sz="2800" dirty="0">
                <a:latin typeface="AR JULIAN" panose="02000000000000000000" pitchFamily="2" charset="0"/>
              </a:rPr>
              <a:t>brush or paper towel</a:t>
            </a:r>
            <a:r>
              <a:rPr lang="en-US" dirty="0">
                <a:latin typeface="AR JULIAN" panose="02000000000000000000" pitchFamily="2" charset="0"/>
              </a:rPr>
              <a:t>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9745" y="1778154"/>
            <a:ext cx="26822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Slice- </a:t>
            </a:r>
            <a:r>
              <a:rPr lang="en-US" sz="3600" dirty="0">
                <a:latin typeface="AR JULIAN" panose="02000000000000000000" pitchFamily="2" charset="0"/>
              </a:rPr>
              <a:t>to cut food into flat thin pieces</a:t>
            </a:r>
            <a:r>
              <a:rPr lang="en-US" sz="3600" dirty="0" smtClean="0">
                <a:latin typeface="AR JULIAN" panose="02000000000000000000" pitchFamily="2" charset="0"/>
              </a:rPr>
              <a:t>. 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Knife, cutting board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9219" y="3273536"/>
            <a:ext cx="4949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Beat- </a:t>
            </a:r>
            <a:r>
              <a:rPr lang="en-US" sz="3200" dirty="0">
                <a:latin typeface="AR JULIAN" panose="02000000000000000000" pitchFamily="2" charset="0"/>
              </a:rPr>
              <a:t>to mix with an over-and-over motion using </a:t>
            </a:r>
            <a:r>
              <a:rPr lang="en-US" sz="3200" dirty="0" smtClean="0">
                <a:latin typeface="AR JULIAN" panose="02000000000000000000" pitchFamily="2" charset="0"/>
              </a:rPr>
              <a:t>a whisk</a:t>
            </a:r>
            <a:r>
              <a:rPr lang="en-US" sz="3200" dirty="0">
                <a:latin typeface="AR JULIAN" panose="02000000000000000000" pitchFamily="2" charset="0"/>
              </a:rPr>
              <a:t>, fork or electric </a:t>
            </a:r>
            <a:r>
              <a:rPr lang="en-US" sz="3200" dirty="0" smtClean="0">
                <a:latin typeface="AR JULIAN" panose="02000000000000000000" pitchFamily="2" charset="0"/>
              </a:rPr>
              <a:t>mixer</a:t>
            </a:r>
          </a:p>
          <a:p>
            <a:r>
              <a:rPr lang="en-US" sz="3200" dirty="0" err="1" smtClean="0">
                <a:latin typeface="AR JULIAN" panose="02000000000000000000" pitchFamily="2" charset="0"/>
              </a:rPr>
              <a:t>Equipment:Whisk</a:t>
            </a:r>
            <a:r>
              <a:rPr lang="en-US" sz="3200" dirty="0" smtClean="0">
                <a:latin typeface="AR JULIAN" panose="02000000000000000000" pitchFamily="2" charset="0"/>
              </a:rPr>
              <a:t>, fork, electric mixer</a:t>
            </a:r>
            <a:endParaRPr lang="en-US" sz="3200" dirty="0">
              <a:latin typeface="AR JULI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9419" y="3381594"/>
            <a:ext cx="347869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knead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Knead- </a:t>
            </a:r>
            <a:r>
              <a:rPr lang="en-US" sz="3200" dirty="0">
                <a:latin typeface="AR JULIAN" panose="02000000000000000000" pitchFamily="2" charset="0"/>
              </a:rPr>
              <a:t>a folding, pressing and turning motion </a:t>
            </a:r>
            <a:r>
              <a:rPr lang="en-US" sz="3200" dirty="0" smtClean="0">
                <a:latin typeface="AR JULIAN" panose="02000000000000000000" pitchFamily="2" charset="0"/>
              </a:rPr>
              <a:t>using the </a:t>
            </a:r>
            <a:r>
              <a:rPr lang="en-US" sz="3200" dirty="0">
                <a:latin typeface="AR JULIAN" panose="02000000000000000000" pitchFamily="2" charset="0"/>
              </a:rPr>
              <a:t>heels of your hands</a:t>
            </a:r>
            <a:r>
              <a:rPr lang="en-US" sz="32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dirty="0" smtClean="0">
                <a:latin typeface="AR JULIAN" panose="02000000000000000000" pitchFamily="2" charset="0"/>
              </a:rPr>
              <a:t>Equipment: hands</a:t>
            </a:r>
            <a:endParaRPr lang="en-US" sz="3200" dirty="0">
              <a:latin typeface="AR JULI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344" y="2378294"/>
            <a:ext cx="37768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8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Whip- </a:t>
            </a:r>
            <a:r>
              <a:rPr lang="en-US" sz="3600" dirty="0">
                <a:latin typeface="AR JULIAN" panose="02000000000000000000" pitchFamily="2" charset="0"/>
              </a:rPr>
              <a:t>to beat rapidly to incorporate air and make </a:t>
            </a:r>
            <a:r>
              <a:rPr lang="en-US" sz="3600" dirty="0" smtClean="0">
                <a:latin typeface="AR JULIAN" panose="02000000000000000000" pitchFamily="2" charset="0"/>
              </a:rPr>
              <a:t>light and </a:t>
            </a:r>
            <a:r>
              <a:rPr lang="en-US" sz="3600" dirty="0">
                <a:latin typeface="AR JULIAN" panose="02000000000000000000" pitchFamily="2" charset="0"/>
              </a:rPr>
              <a:t>fluffy</a:t>
            </a:r>
            <a:r>
              <a:rPr lang="en-US" sz="36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electric mixer, whisk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4844" y="3120987"/>
            <a:ext cx="2870256" cy="28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Drain- to remove excess liquid by placing food in a colander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b="1" dirty="0" smtClean="0">
                <a:latin typeface="AR JULIAN" panose="02000000000000000000" pitchFamily="2" charset="0"/>
              </a:rPr>
              <a:t>Equipment: colander, strainer</a:t>
            </a:r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5593" y="2971799"/>
            <a:ext cx="2408907" cy="24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4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Boil</a:t>
            </a:r>
            <a:r>
              <a:rPr lang="en-US" sz="3200" dirty="0">
                <a:latin typeface="AR JULIAN" panose="02000000000000000000" pitchFamily="2" charset="0"/>
              </a:rPr>
              <a:t>- to cook in a liquid, usually water, in which </a:t>
            </a:r>
            <a:r>
              <a:rPr lang="en-US" sz="3200" dirty="0" smtClean="0">
                <a:latin typeface="AR JULIAN" panose="02000000000000000000" pitchFamily="2" charset="0"/>
              </a:rPr>
              <a:t>bubbles rise </a:t>
            </a:r>
            <a:r>
              <a:rPr lang="en-US" sz="3200" dirty="0">
                <a:latin typeface="AR JULIAN" panose="02000000000000000000" pitchFamily="2" charset="0"/>
              </a:rPr>
              <a:t>constantly and then break the surface</a:t>
            </a:r>
            <a:r>
              <a:rPr lang="en-US" sz="32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dirty="0" smtClean="0">
                <a:latin typeface="AR JULIAN" panose="02000000000000000000" pitchFamily="2" charset="0"/>
              </a:rPr>
              <a:t>Equipment: liquid, pan</a:t>
            </a:r>
            <a:endParaRPr lang="en-US" sz="3200" dirty="0">
              <a:latin typeface="AR JULI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8019" y="2683030"/>
            <a:ext cx="349623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latin typeface="AR JULIAN" panose="02000000000000000000" pitchFamily="2" charset="0"/>
              </a:rPr>
              <a:t>To Simmer- to cook in a slow steady stream of tiny bubbles</a:t>
            </a:r>
            <a:r>
              <a:rPr lang="en-US" sz="40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4000" b="1" dirty="0" smtClean="0">
                <a:latin typeface="AR JULIAN" panose="02000000000000000000" pitchFamily="2" charset="0"/>
              </a:rPr>
              <a:t>Equipment: liquid, pan</a:t>
            </a:r>
            <a:endParaRPr lang="en-US" sz="4000" b="1" dirty="0">
              <a:latin typeface="AR JULI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5919" y="2524261"/>
            <a:ext cx="3047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latin typeface="AR JULIAN" panose="02000000000000000000" pitchFamily="2" charset="0"/>
              </a:rPr>
              <a:t>To Sift- to put dry ingredients through a sifter to make into finer particles</a:t>
            </a:r>
            <a:r>
              <a:rPr lang="en-US" sz="33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300" b="1" dirty="0" smtClean="0">
                <a:latin typeface="AR JULIAN" panose="02000000000000000000" pitchFamily="2" charset="0"/>
              </a:rPr>
              <a:t>Equipment: sifter</a:t>
            </a:r>
            <a:endParaRPr lang="en-US" sz="33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9076" y="2632352"/>
            <a:ext cx="3455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grease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Grease- </a:t>
            </a:r>
            <a:r>
              <a:rPr lang="en-US" sz="3600" dirty="0">
                <a:latin typeface="AR JULIAN" panose="02000000000000000000" pitchFamily="2" charset="0"/>
              </a:rPr>
              <a:t>to rub a fat, shortening or oil on the </a:t>
            </a:r>
            <a:r>
              <a:rPr lang="en-US" sz="3600" dirty="0" smtClean="0">
                <a:latin typeface="AR JULIAN" panose="02000000000000000000" pitchFamily="2" charset="0"/>
              </a:rPr>
              <a:t>cooking surface </a:t>
            </a:r>
            <a:r>
              <a:rPr lang="en-US" sz="3600" dirty="0">
                <a:latin typeface="AR JULIAN" panose="02000000000000000000" pitchFamily="2" charset="0"/>
              </a:rPr>
              <a:t>of bakeware to prevent sticking</a:t>
            </a:r>
            <a:r>
              <a:rPr lang="en-US" sz="36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shortening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1016" y="2291991"/>
            <a:ext cx="30996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peel or to pare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Peel or To Pare- </a:t>
            </a:r>
            <a:r>
              <a:rPr lang="en-US" sz="3600" dirty="0">
                <a:latin typeface="AR JULIAN" panose="02000000000000000000" pitchFamily="2" charset="0"/>
              </a:rPr>
              <a:t>to remove the outside covering of </a:t>
            </a:r>
            <a:r>
              <a:rPr lang="en-US" sz="3600" dirty="0" smtClean="0">
                <a:latin typeface="AR JULIAN" panose="02000000000000000000" pitchFamily="2" charset="0"/>
              </a:rPr>
              <a:t>a fruit </a:t>
            </a:r>
            <a:r>
              <a:rPr lang="en-US" sz="3600" dirty="0">
                <a:latin typeface="AR JULIAN" panose="02000000000000000000" pitchFamily="2" charset="0"/>
              </a:rPr>
              <a:t>or vegetable</a:t>
            </a:r>
            <a:r>
              <a:rPr lang="en-US" sz="3600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 smtClean="0">
                <a:latin typeface="AR JULIAN" panose="02000000000000000000" pitchFamily="2" charset="0"/>
              </a:rPr>
              <a:t>Equipment: paring knife or peeler</a:t>
            </a:r>
            <a:endParaRPr lang="en-US" sz="3600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0594" y="3229044"/>
            <a:ext cx="34684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 JULIAN" panose="02000000000000000000" pitchFamily="2" charset="0"/>
              </a:rPr>
              <a:t>To Bake- to cook in an oven with dry heat</a:t>
            </a:r>
            <a:r>
              <a:rPr lang="en-US" sz="32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200" b="1" dirty="0" smtClean="0">
                <a:latin typeface="AR JULIAN" panose="02000000000000000000" pitchFamily="2" charset="0"/>
              </a:rPr>
              <a:t>Equipment needed: oven</a:t>
            </a:r>
            <a:endParaRPr lang="en-US" sz="3200" b="1" dirty="0"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8833" y="2823634"/>
            <a:ext cx="3455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cube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Cube- cut evenly shaped pieces about 1/2 inch on each side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>
                <a:latin typeface="AR JULIAN" panose="02000000000000000000" pitchFamily="2" charset="0"/>
              </a:rPr>
              <a:t>Equipment: Knife, cutting board</a:t>
            </a:r>
          </a:p>
          <a:p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7049" y="2509844"/>
            <a:ext cx="310100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Dice- cut evenly shaped pieces about 1/4 inch on each side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>
                <a:latin typeface="AR JULIAN" panose="02000000000000000000" pitchFamily="2" charset="0"/>
              </a:rPr>
              <a:t>Equipment: Knife, cutting board</a:t>
            </a:r>
          </a:p>
          <a:p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6019" y="3248111"/>
            <a:ext cx="34795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2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julienne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Julienne- to cut food into long thin strips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>
                <a:latin typeface="AR JULIAN" panose="02000000000000000000" pitchFamily="2" charset="0"/>
              </a:rPr>
              <a:t>Equipment: Knife, cutting board</a:t>
            </a:r>
          </a:p>
          <a:p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2294" y="3305319"/>
            <a:ext cx="35169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mince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Mince- cut food into pieces that are as small as possible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dirty="0">
                <a:latin typeface="AR JULIAN" panose="02000000000000000000" pitchFamily="2" charset="0"/>
              </a:rPr>
              <a:t>Equipment: Knife, cutting board</a:t>
            </a:r>
          </a:p>
          <a:p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64720" y="2444196"/>
            <a:ext cx="27867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preheat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latin typeface="AR JULIAN" panose="02000000000000000000" pitchFamily="2" charset="0"/>
              </a:rPr>
              <a:t>To Preheat- to set the oven to the desired cooking temperature in advance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b="1" dirty="0" smtClean="0">
                <a:latin typeface="AR JULIAN" panose="02000000000000000000" pitchFamily="2" charset="0"/>
              </a:rPr>
              <a:t>Equipment: Oven</a:t>
            </a:r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6019" y="2393812"/>
            <a:ext cx="3095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 JULIAN" panose="02000000000000000000" pitchFamily="2" charset="0"/>
              </a:rPr>
              <a:t>To Steam- to cook over steam</a:t>
            </a:r>
            <a:r>
              <a:rPr lang="en-US" sz="3600" b="1" dirty="0" smtClean="0">
                <a:latin typeface="AR JULIAN" panose="02000000000000000000" pitchFamily="2" charset="0"/>
              </a:rPr>
              <a:t>.</a:t>
            </a:r>
          </a:p>
          <a:p>
            <a:r>
              <a:rPr lang="en-US" sz="3600" b="1" dirty="0" smtClean="0">
                <a:latin typeface="AR JULIAN" panose="02000000000000000000" pitchFamily="2" charset="0"/>
              </a:rPr>
              <a:t>Equipment: water, pan</a:t>
            </a:r>
            <a:endParaRPr lang="en-US" sz="3600" b="1" dirty="0">
              <a:latin typeface="AR JULIAN" panose="02000000000000000000" pitchFamily="2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1627" y="2823634"/>
            <a:ext cx="31223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8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212</TotalTime>
  <Words>574</Words>
  <Application>Microsoft Office PowerPoint</Application>
  <PresentationFormat>Widescreen</PresentationFormat>
  <Paragraphs>82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 HERMANN</vt:lpstr>
      <vt:lpstr>AR JULIAN</vt:lpstr>
      <vt:lpstr>Arial</vt:lpstr>
      <vt:lpstr>Calibri</vt:lpstr>
      <vt:lpstr>Calibri Light</vt:lpstr>
      <vt:lpstr>Celestial</vt:lpstr>
      <vt:lpstr>Cooking Terms</vt:lpstr>
      <vt:lpstr>To slice</vt:lpstr>
      <vt:lpstr>To bake</vt:lpstr>
      <vt:lpstr>To cube</vt:lpstr>
      <vt:lpstr>To dice</vt:lpstr>
      <vt:lpstr>julienne</vt:lpstr>
      <vt:lpstr>To mince</vt:lpstr>
      <vt:lpstr>To preheat</vt:lpstr>
      <vt:lpstr>To steam</vt:lpstr>
      <vt:lpstr>To fry</vt:lpstr>
      <vt:lpstr>To chop</vt:lpstr>
      <vt:lpstr>Blend, mix, combine</vt:lpstr>
      <vt:lpstr>To cut-in</vt:lpstr>
      <vt:lpstr>To scramble</vt:lpstr>
      <vt:lpstr>To stir</vt:lpstr>
      <vt:lpstr>To roll</vt:lpstr>
      <vt:lpstr>Level-off</vt:lpstr>
      <vt:lpstr>To Grate</vt:lpstr>
      <vt:lpstr>To Brush</vt:lpstr>
      <vt:lpstr>To beat</vt:lpstr>
      <vt:lpstr>To knead</vt:lpstr>
      <vt:lpstr>To whip</vt:lpstr>
      <vt:lpstr>To drain</vt:lpstr>
      <vt:lpstr>To boil</vt:lpstr>
      <vt:lpstr>To simmer</vt:lpstr>
      <vt:lpstr>To sift</vt:lpstr>
      <vt:lpstr>To grease</vt:lpstr>
      <vt:lpstr>To peel or to pare</vt:lpstr>
    </vt:vector>
  </TitlesOfParts>
  <Company>Salt Lake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Terms</dc:title>
  <dc:creator>Kimberly Platt</dc:creator>
  <cp:lastModifiedBy>Kimberly Platt</cp:lastModifiedBy>
  <cp:revision>8</cp:revision>
  <cp:lastPrinted>2016-10-25T18:32:47Z</cp:lastPrinted>
  <dcterms:created xsi:type="dcterms:W3CDTF">2016-10-18T18:10:54Z</dcterms:created>
  <dcterms:modified xsi:type="dcterms:W3CDTF">2016-10-25T21:24:10Z</dcterms:modified>
</cp:coreProperties>
</file>